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84" r:id="rId22"/>
    <p:sldId id="278" r:id="rId23"/>
    <p:sldId id="286" r:id="rId24"/>
    <p:sldId id="279" r:id="rId25"/>
    <p:sldId id="287" r:id="rId26"/>
    <p:sldId id="288" r:id="rId27"/>
    <p:sldId id="289" r:id="rId28"/>
    <p:sldId id="275" r:id="rId29"/>
    <p:sldId id="276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1" r:id="rId53"/>
  </p:sldIdLst>
  <p:sldSz cx="18288000" cy="10287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Lexend Deca" pitchFamily="2" charset="0"/>
      <p:regular r:id="rId59"/>
      <p:bold r:id="rId60"/>
    </p:embeddedFont>
    <p:embeddedFont>
      <p:font typeface="Lexend Deca Bold" pitchFamily="2" charset="0"/>
      <p:bold r:id="rId61"/>
    </p:embeddedFont>
    <p:embeddedFont>
      <p:font typeface="Noto Sans" panose="020B0502040504020204" pitchFamily="34" charset="0"/>
      <p:regular r:id="rId62"/>
      <p:bold r:id="rId63"/>
      <p:italic r:id="rId64"/>
      <p:boldItalic r:id="rId65"/>
    </p:embeddedFont>
    <p:embeddedFont>
      <p:font typeface="Noto Sans Bold" panose="020B0802040504020204" pitchFamily="34" charset="0"/>
      <p:regular r:id="rId66"/>
      <p:bold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A36EB-0F29-4F2E-8FEF-5C258801ED0A}" type="datetimeFigureOut">
              <a:rPr lang="vi-VN" smtClean="0"/>
              <a:t>12/06/2022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9B95F-B9B9-4015-B0B4-5838B1AEB85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595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59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1643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893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1221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8703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3250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2645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3259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278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855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49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4417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43000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50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07850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51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685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2898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2037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0340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3059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678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0486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9B95F-B9B9-4015-B0B4-5838B1AEB853}" type="slidenum">
              <a:rPr lang="vi-VN" smtClean="0"/>
              <a:t>36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998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128" y="-768413"/>
            <a:ext cx="18524255" cy="111482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883313" y="7169008"/>
            <a:ext cx="6521373" cy="1516343"/>
            <a:chOff x="0" y="0"/>
            <a:chExt cx="8695164" cy="202179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695164" cy="2021791"/>
              <a:chOff x="0" y="0"/>
              <a:chExt cx="26143638" cy="607889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6143638" cy="6078892"/>
              </a:xfrm>
              <a:custGeom>
                <a:avLst/>
                <a:gdLst/>
                <a:ahLst/>
                <a:cxnLst/>
                <a:rect l="l" t="t" r="r" b="b"/>
                <a:pathLst>
                  <a:path w="26143638" h="6078892">
                    <a:moveTo>
                      <a:pt x="0" y="0"/>
                    </a:moveTo>
                    <a:lnTo>
                      <a:pt x="0" y="6078892"/>
                    </a:lnTo>
                    <a:lnTo>
                      <a:pt x="26143638" y="6078892"/>
                    </a:lnTo>
                    <a:lnTo>
                      <a:pt x="26143638" y="0"/>
                    </a:lnTo>
                    <a:lnTo>
                      <a:pt x="0" y="0"/>
                    </a:lnTo>
                    <a:close/>
                    <a:moveTo>
                      <a:pt x="26082678" y="6017932"/>
                    </a:moveTo>
                    <a:lnTo>
                      <a:pt x="59690" y="6017932"/>
                    </a:lnTo>
                    <a:lnTo>
                      <a:pt x="59690" y="59690"/>
                    </a:lnTo>
                    <a:lnTo>
                      <a:pt x="26082678" y="59690"/>
                    </a:lnTo>
                    <a:lnTo>
                      <a:pt x="26082678" y="60179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03863" y="283868"/>
              <a:ext cx="7887438" cy="1387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exend Deca"/>
                </a:rPr>
                <a:t>Instructor :  Thanh Binh Nguyen</a:t>
              </a:r>
            </a:p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Lexend Deca"/>
                </a:rPr>
                <a:t>                      Duy Tri Nguyen Ho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884074" y="2522979"/>
            <a:ext cx="12519851" cy="448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1"/>
              </a:lnSpc>
            </a:pPr>
            <a:r>
              <a:rPr lang="en-US" sz="10175" dirty="0">
                <a:solidFill>
                  <a:srgbClr val="FFFFFF"/>
                </a:solidFill>
                <a:latin typeface="Lexend Deca Bold"/>
              </a:rPr>
              <a:t>Predict Employment Termination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961059" y="-768413"/>
            <a:ext cx="2596482" cy="2596482"/>
            <a:chOff x="0" y="0"/>
            <a:chExt cx="5080000" cy="50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269541" y="8458931"/>
            <a:ext cx="2596482" cy="2596482"/>
            <a:chOff x="0" y="0"/>
            <a:chExt cx="5080000" cy="50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384387" y="1234602"/>
            <a:ext cx="7519226" cy="1087771"/>
            <a:chOff x="0" y="0"/>
            <a:chExt cx="10025635" cy="145036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24672"/>
              <a:ext cx="10025635" cy="729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FFFFFF"/>
                  </a:solidFill>
                  <a:latin typeface="Lexend Deca"/>
                </a:rPr>
                <a:t>PROJECT REPORT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697385" y="0"/>
              <a:ext cx="630864" cy="630864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4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Lexend Deca"/>
              </a:rPr>
              <a:t>02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99071" y="5536717"/>
            <a:ext cx="8289859" cy="1325947"/>
            <a:chOff x="0" y="0"/>
            <a:chExt cx="11053145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053145" cy="1767930"/>
              <a:chOff x="0" y="0"/>
              <a:chExt cx="33233349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3233348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33233348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33233348" y="5315611"/>
                    </a:lnTo>
                    <a:lnTo>
                      <a:pt x="33233348" y="0"/>
                    </a:lnTo>
                    <a:lnTo>
                      <a:pt x="0" y="0"/>
                    </a:lnTo>
                    <a:close/>
                    <a:moveTo>
                      <a:pt x="33172388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33172388" y="59690"/>
                    </a:lnTo>
                    <a:lnTo>
                      <a:pt x="33172388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92347" y="323106"/>
              <a:ext cx="9868451" cy="106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Lexend Deca"/>
                </a:rPr>
                <a:t>DATA PREPROCESSING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526000" y="9433667"/>
            <a:ext cx="572861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856"/>
          <a:stretch>
            <a:fillRect/>
          </a:stretch>
        </p:blipFill>
        <p:spPr>
          <a:xfrm>
            <a:off x="3684298" y="2390066"/>
            <a:ext cx="10919403" cy="550686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32813" y="461069"/>
            <a:ext cx="9222374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Import package &amp; libraries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96374" y="2303172"/>
            <a:ext cx="14095252" cy="63125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9436" y="461069"/>
            <a:ext cx="544912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Import data file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56737" y="1755688"/>
            <a:ext cx="5292439" cy="774465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19436" y="461069"/>
            <a:ext cx="5567042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Check data type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65208" y="1814037"/>
            <a:ext cx="12701283" cy="66589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6963" y="2840376"/>
            <a:ext cx="16371986" cy="37389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56849" y="461069"/>
            <a:ext cx="8892215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Description of information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62921" y="8517479"/>
            <a:ext cx="4680072" cy="91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numerical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05807" y="8503384"/>
            <a:ext cx="6076385" cy="91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non-numerical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76808" y="2493007"/>
            <a:ext cx="14534381" cy="128649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88187" y="461069"/>
            <a:ext cx="13711627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Change column BUSINESS_UNIT value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36C4A-3D8D-1461-05A9-934F3795A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695" y="4381500"/>
            <a:ext cx="1824308" cy="49632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87292" y="1819046"/>
            <a:ext cx="5257114" cy="793812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14685" y="461069"/>
            <a:ext cx="1220232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Create new categories for job_titles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7252" y="4761115"/>
            <a:ext cx="2559522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47 jobs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882BEEE-A2F5-B8BB-215A-E5AD932A62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01850" y="1808655"/>
            <a:ext cx="12427997" cy="6207423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5474BA73-4A97-7F5D-7D28-8E59BABFAF72}"/>
              </a:ext>
            </a:extLst>
          </p:cNvPr>
          <p:cNvSpPr txBox="1"/>
          <p:nvPr/>
        </p:nvSpPr>
        <p:spPr>
          <a:xfrm>
            <a:off x="1112768" y="8147356"/>
            <a:ext cx="16146532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Separated according to corporate hierarchy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99F8E89B-6769-7D83-9B30-74B6AD7E57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9483" y="1841362"/>
            <a:ext cx="15112730" cy="3621319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3C6FBA29-3029-BBE3-9348-7CD335B3CC18}"/>
              </a:ext>
            </a:extLst>
          </p:cNvPr>
          <p:cNvSpPr txBox="1"/>
          <p:nvPr/>
        </p:nvSpPr>
        <p:spPr>
          <a:xfrm>
            <a:off x="2314550" y="5803908"/>
            <a:ext cx="13602595" cy="91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Make a copy of job titles in a new column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2F308E6-35CA-EE5A-51AC-332B2B529FAD}"/>
              </a:ext>
            </a:extLst>
          </p:cNvPr>
          <p:cNvSpPr txBox="1"/>
          <p:nvPr/>
        </p:nvSpPr>
        <p:spPr>
          <a:xfrm>
            <a:off x="-38100" y="6659069"/>
            <a:ext cx="18364200" cy="279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Replace the job titles in Hierarchy by numeric</a:t>
            </a:r>
          </a:p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and order from small to large</a:t>
            </a:r>
          </a:p>
          <a:p>
            <a:pPr algn="ctr">
              <a:lnSpc>
                <a:spcPts val="7500"/>
              </a:lnSpc>
              <a:spcBef>
                <a:spcPct val="0"/>
              </a:spcBef>
            </a:pPr>
            <a:endParaRPr lang="en-US" sz="5000" dirty="0">
              <a:solidFill>
                <a:srgbClr val="FFFFFF"/>
              </a:solidFill>
              <a:latin typeface="Lexend De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3" grpId="1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2352" y="1697625"/>
            <a:ext cx="7006994" cy="805954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05056" y="9433667"/>
            <a:ext cx="6067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9098" y="461069"/>
            <a:ext cx="15453791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Create new categories for department_name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7A9039D-41B9-78A3-E570-E88D512283B0}"/>
              </a:ext>
            </a:extLst>
          </p:cNvPr>
          <p:cNvSpPr txBox="1"/>
          <p:nvPr/>
        </p:nvSpPr>
        <p:spPr>
          <a:xfrm>
            <a:off x="12955428" y="4250942"/>
            <a:ext cx="4952999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21 departments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8A4F224-12D6-EBA4-FB6A-AA3A9CB48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37498" y="2409817"/>
            <a:ext cx="13413003" cy="1983917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ADE36EFC-3AE0-48D2-A610-393010ED74EB}"/>
              </a:ext>
            </a:extLst>
          </p:cNvPr>
          <p:cNvSpPr txBox="1"/>
          <p:nvPr/>
        </p:nvSpPr>
        <p:spPr>
          <a:xfrm>
            <a:off x="1232727" y="5359619"/>
            <a:ext cx="16146532" cy="183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Separated according to whether they serve the customer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D314245-72B6-D7B5-77E2-7AC35BDC15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87081" y="1934160"/>
            <a:ext cx="11237823" cy="2189935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E02AB563-A8B2-C4B6-FB44-4BEB7FDA06FD}"/>
              </a:ext>
            </a:extLst>
          </p:cNvPr>
          <p:cNvSpPr txBox="1"/>
          <p:nvPr/>
        </p:nvSpPr>
        <p:spPr>
          <a:xfrm>
            <a:off x="2314551" y="4869391"/>
            <a:ext cx="13602595" cy="91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Make a copy of job titles in a new column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51F39870-1BAB-26BF-9F4C-BEF6B27B131D}"/>
              </a:ext>
            </a:extLst>
          </p:cNvPr>
          <p:cNvSpPr txBox="1"/>
          <p:nvPr/>
        </p:nvSpPr>
        <p:spPr>
          <a:xfrm>
            <a:off x="2153363" y="6128124"/>
            <a:ext cx="13981272" cy="1837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Replace the department name with a service object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8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36780" y="-647700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61891" y="1608527"/>
            <a:ext cx="5707917" cy="78918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605056" y="9500342"/>
            <a:ext cx="530543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32072" y="461069"/>
            <a:ext cx="12623856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Create new categories for city_name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9796966-F127-96DE-5303-533118CCFF90}"/>
              </a:ext>
            </a:extLst>
          </p:cNvPr>
          <p:cNvSpPr txBox="1"/>
          <p:nvPr/>
        </p:nvSpPr>
        <p:spPr>
          <a:xfrm>
            <a:off x="12652057" y="4252906"/>
            <a:ext cx="4952999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40 cities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9DC8EE5-DCAD-5422-108B-5F7BBB0C72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39260" y="1608527"/>
            <a:ext cx="7609479" cy="7804889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94C98FC-76A4-F80B-094F-B3AAB487CAF4}"/>
              </a:ext>
            </a:extLst>
          </p:cNvPr>
          <p:cNvSpPr txBox="1"/>
          <p:nvPr/>
        </p:nvSpPr>
        <p:spPr>
          <a:xfrm>
            <a:off x="14039042" y="2329302"/>
            <a:ext cx="3342076" cy="472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Separated according to population size </a:t>
            </a:r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A5D5F1DA-7D49-E726-8C31-FDE98E95F4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65458" y="1848015"/>
            <a:ext cx="10500780" cy="2431760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952A28DD-B476-0D44-1C2F-7C12908DCD0C}"/>
              </a:ext>
            </a:extLst>
          </p:cNvPr>
          <p:cNvSpPr txBox="1"/>
          <p:nvPr/>
        </p:nvSpPr>
        <p:spPr>
          <a:xfrm>
            <a:off x="2314551" y="4658419"/>
            <a:ext cx="13602595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Make a copy of city name in a new column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FF518B71-B344-7488-2A82-56C0394BB7EB}"/>
              </a:ext>
            </a:extLst>
          </p:cNvPr>
          <p:cNvSpPr txBox="1"/>
          <p:nvPr/>
        </p:nvSpPr>
        <p:spPr>
          <a:xfrm>
            <a:off x="2365446" y="5912303"/>
            <a:ext cx="13602595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Map from city name to population</a:t>
            </a: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632A5800-85F9-4CEB-B1B6-2A382C80B8A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19174" y="1640077"/>
            <a:ext cx="12109382" cy="4525573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47EA3796-68AB-D1A6-0FA8-8BD9C7D2AFE5}"/>
              </a:ext>
            </a:extLst>
          </p:cNvPr>
          <p:cNvSpPr txBox="1"/>
          <p:nvPr/>
        </p:nvSpPr>
        <p:spPr>
          <a:xfrm>
            <a:off x="2057598" y="6209317"/>
            <a:ext cx="14116499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Make a new column for population category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7FD7B1CB-38F7-E678-C076-37489C5A01DC}"/>
              </a:ext>
            </a:extLst>
          </p:cNvPr>
          <p:cNvSpPr txBox="1"/>
          <p:nvPr/>
        </p:nvSpPr>
        <p:spPr>
          <a:xfrm>
            <a:off x="2108493" y="7202549"/>
            <a:ext cx="14116499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FFFFFF"/>
                </a:solidFill>
                <a:latin typeface="Lexend Deca"/>
              </a:rPr>
              <a:t>Categorise</a:t>
            </a:r>
            <a:r>
              <a:rPr lang="en-US" sz="5000" dirty="0">
                <a:solidFill>
                  <a:srgbClr val="FFFFFF"/>
                </a:solidFill>
                <a:latin typeface="Lexend Deca"/>
              </a:rPr>
              <a:t> according to population size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8B95FF60-4264-8A53-2AC0-D7BE1F6CEE6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74244" y="1848015"/>
            <a:ext cx="16339510" cy="2143209"/>
          </a:xfrm>
          <a:prstGeom prst="rect">
            <a:avLst/>
          </a:prstGeom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F3248173-A392-AE13-55A4-D403CB985462}"/>
              </a:ext>
            </a:extLst>
          </p:cNvPr>
          <p:cNvSpPr txBox="1"/>
          <p:nvPr/>
        </p:nvSpPr>
        <p:spPr>
          <a:xfrm>
            <a:off x="-108235" y="4332317"/>
            <a:ext cx="18364200" cy="18370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Replace the population category by numeric</a:t>
            </a:r>
          </a:p>
          <a:p>
            <a:pPr algn="ctr">
              <a:lnSpc>
                <a:spcPts val="7500"/>
              </a:lnSpc>
            </a:pPr>
            <a:r>
              <a:rPr lang="en-US" sz="5000" dirty="0">
                <a:solidFill>
                  <a:srgbClr val="FFFFFF"/>
                </a:solidFill>
                <a:latin typeface="Lexend Deca"/>
              </a:rPr>
              <a:t>and order from small to large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1"/>
      <p:bldP spid="14" grpId="2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7766" y="2552700"/>
            <a:ext cx="13692468" cy="26975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31045" y="461069"/>
            <a:ext cx="12225911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Data processing for column STATUS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960924" y="3942504"/>
            <a:ext cx="2402002" cy="2401992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4976" b="-497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725816" y="3942504"/>
            <a:ext cx="2402002" cy="2401992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6916" b="-691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759923" y="1321593"/>
            <a:ext cx="10768155" cy="1727312"/>
            <a:chOff x="0" y="0"/>
            <a:chExt cx="14357540" cy="2303083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4357540" cy="1320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8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29509C"/>
                  </a:solidFill>
                  <a:latin typeface="Lexend Deca"/>
                </a:rPr>
                <a:t>MEMBERS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80377"/>
              <a:ext cx="14357540" cy="731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D93830"/>
                  </a:solidFill>
                  <a:latin typeface="Lexend Deca"/>
                </a:rPr>
                <a:t>GROUP 18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65948" y="6873226"/>
            <a:ext cx="6791953" cy="5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9509C"/>
                </a:solidFill>
                <a:latin typeface="Lexend Deca"/>
              </a:rPr>
              <a:t>TRONG KHANG HO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5732" y="6882751"/>
            <a:ext cx="4522170" cy="562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694"/>
              </a:lnSpc>
              <a:spcBef>
                <a:spcPct val="0"/>
              </a:spcBef>
            </a:pPr>
            <a:r>
              <a:rPr lang="en-US" sz="3353">
                <a:solidFill>
                  <a:srgbClr val="29509C"/>
                </a:solidFill>
                <a:latin typeface="Lexend Deca"/>
              </a:rPr>
              <a:t>CAO KHOA NGUYEN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4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Lexend Deca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999071" y="5536717"/>
            <a:ext cx="8289859" cy="1325947"/>
            <a:chOff x="0" y="0"/>
            <a:chExt cx="11053145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053145" cy="1767930"/>
              <a:chOff x="0" y="0"/>
              <a:chExt cx="33233349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3233348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33233348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33233348" y="5315611"/>
                    </a:lnTo>
                    <a:lnTo>
                      <a:pt x="33233348" y="0"/>
                    </a:lnTo>
                    <a:lnTo>
                      <a:pt x="0" y="0"/>
                    </a:lnTo>
                    <a:close/>
                    <a:moveTo>
                      <a:pt x="33172388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33172388" y="59690"/>
                    </a:lnTo>
                    <a:lnTo>
                      <a:pt x="33172388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92347" y="323106"/>
              <a:ext cx="9868451" cy="106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FFFFFF"/>
                  </a:solidFill>
                  <a:latin typeface="Lexend Deca"/>
                </a:rPr>
                <a:t>DATA VISUALIZATION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98203" y="0"/>
            <a:ext cx="18705253" cy="112571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330011" y="9516166"/>
            <a:ext cx="957989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21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7088710-68F3-EA20-0033-0788CC039FEC}"/>
              </a:ext>
            </a:extLst>
          </p:cNvPr>
          <p:cNvSpPr txBox="1"/>
          <p:nvPr/>
        </p:nvSpPr>
        <p:spPr>
          <a:xfrm>
            <a:off x="962449" y="4139507"/>
            <a:ext cx="16306800" cy="1963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Separate data to avoid one excessively overlapping </a:t>
            </a:r>
          </a:p>
          <a:p>
            <a:pPr lvl="0" algn="ctr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the other in plots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4B941C46-425C-04D3-3469-AA7667591F98}"/>
              </a:ext>
            </a:extLst>
          </p:cNvPr>
          <p:cNvSpPr txBox="1"/>
          <p:nvPr/>
        </p:nvSpPr>
        <p:spPr>
          <a:xfrm>
            <a:off x="2792817" y="515202"/>
            <a:ext cx="12702364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Separate the data of column STATUS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155E9D-F5A9-45C9-3DC2-8CC73A257176}"/>
              </a:ext>
            </a:extLst>
          </p:cNvPr>
          <p:cNvSpPr txBox="1"/>
          <p:nvPr/>
        </p:nvSpPr>
        <p:spPr>
          <a:xfrm>
            <a:off x="2069980" y="6393544"/>
            <a:ext cx="14091738" cy="205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One set for the </a:t>
            </a:r>
          </a:p>
          <a:p>
            <a:pPr lvl="0" algn="ctr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terminated (out of company) and working (in company)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7EAB78-4231-A4D3-8E67-95A50065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42" y="1829498"/>
            <a:ext cx="14756514" cy="15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22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98C8F-65C1-324C-9DDA-94D17C308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000" y="874293"/>
            <a:ext cx="8158599" cy="7773643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FF7FB669-FA63-F9B2-B72D-30995A160FCE}"/>
              </a:ext>
            </a:extLst>
          </p:cNvPr>
          <p:cNvSpPr txBox="1"/>
          <p:nvPr/>
        </p:nvSpPr>
        <p:spPr>
          <a:xfrm>
            <a:off x="938273" y="190500"/>
            <a:ext cx="8686800" cy="200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Look at each group in terms </a:t>
            </a:r>
          </a:p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of age and length of service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2EF1236-1906-8C18-AD92-D7266E399BC6}"/>
              </a:ext>
            </a:extLst>
          </p:cNvPr>
          <p:cNvSpPr txBox="1"/>
          <p:nvPr/>
        </p:nvSpPr>
        <p:spPr>
          <a:xfrm>
            <a:off x="938273" y="2514937"/>
            <a:ext cx="8358127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People may leave the company </a:t>
            </a:r>
          </a:p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after working for any </a:t>
            </a:r>
            <a:r>
              <a:rPr lang="en-US" sz="3600" b="0" i="1" u="sng" dirty="0">
                <a:solidFill>
                  <a:schemeClr val="bg1"/>
                </a:solidFill>
                <a:effectLst/>
                <a:latin typeface="Lexend Deca" pitchFamily="2" charset="0"/>
              </a:rPr>
              <a:t>length of time </a:t>
            </a:r>
          </a:p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from </a:t>
            </a:r>
            <a:r>
              <a:rPr lang="en-US" sz="3600" b="1" dirty="0">
                <a:solidFill>
                  <a:schemeClr val="bg1"/>
                </a:solidFill>
                <a:effectLst/>
                <a:latin typeface="Lexend Deca" pitchFamily="2" charset="0"/>
              </a:rPr>
              <a:t>0 to 25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years and any </a:t>
            </a:r>
            <a:r>
              <a:rPr lang="en-US" sz="3600" b="0" i="1" u="sng" dirty="0">
                <a:solidFill>
                  <a:schemeClr val="bg1"/>
                </a:solidFill>
                <a:effectLst/>
                <a:latin typeface="Lexend Deca" pitchFamily="2" charset="0"/>
              </a:rPr>
              <a:t>age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 </a:t>
            </a:r>
          </a:p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from 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20 to 60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050" y="0"/>
            <a:ext cx="18705253" cy="112571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23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F7FB669-FA63-F9B2-B72D-30995A160FCE}"/>
              </a:ext>
            </a:extLst>
          </p:cNvPr>
          <p:cNvSpPr txBox="1"/>
          <p:nvPr/>
        </p:nvSpPr>
        <p:spPr>
          <a:xfrm>
            <a:off x="855811" y="342900"/>
            <a:ext cx="8459639" cy="4091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Take a closer look at </a:t>
            </a:r>
          </a:p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the distribution of ages </a:t>
            </a:r>
          </a:p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and service times </a:t>
            </a:r>
          </a:p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for terminations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2EF1236-1906-8C18-AD92-D7266E399BC6}"/>
              </a:ext>
            </a:extLst>
          </p:cNvPr>
          <p:cNvSpPr txBox="1"/>
          <p:nvPr/>
        </p:nvSpPr>
        <p:spPr>
          <a:xfrm>
            <a:off x="855812" y="4434020"/>
            <a:ext cx="8288188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A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bove </a:t>
            </a:r>
            <a:r>
              <a:rPr lang="en-US" sz="3600" b="1" dirty="0">
                <a:solidFill>
                  <a:schemeClr val="bg1"/>
                </a:solidFill>
                <a:effectLst/>
                <a:latin typeface="Lexend Deca" pitchFamily="2" charset="0"/>
              </a:rPr>
              <a:t>61 years old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overlaps the service peak of 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25 years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. This would be people who are retiring from the work force.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064A3-CF2F-4FDA-BE94-E91B38F0C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450" y="1773384"/>
            <a:ext cx="8790723" cy="6740231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BFE8B44F-3E12-6EC0-1DF4-8C4AA654FC0F}"/>
              </a:ext>
            </a:extLst>
          </p:cNvPr>
          <p:cNvSpPr txBox="1"/>
          <p:nvPr/>
        </p:nvSpPr>
        <p:spPr>
          <a:xfrm>
            <a:off x="798663" y="4343400"/>
            <a:ext cx="8288188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58-61 years old </a:t>
            </a: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overlaps the service peak of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19-21 years</a:t>
            </a: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. This is also would be people who are retiring from the work force.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1ECE05-2A54-C31C-621D-F472612D9DFC}"/>
              </a:ext>
            </a:extLst>
          </p:cNvPr>
          <p:cNvCxnSpPr>
            <a:cxnSpLocks/>
          </p:cNvCxnSpPr>
          <p:nvPr/>
        </p:nvCxnSpPr>
        <p:spPr>
          <a:xfrm>
            <a:off x="13182600" y="4152900"/>
            <a:ext cx="0" cy="381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ACBEE4-1DD2-5801-DC41-7D73FDAAE7B4}"/>
              </a:ext>
            </a:extLst>
          </p:cNvPr>
          <p:cNvCxnSpPr>
            <a:cxnSpLocks/>
          </p:cNvCxnSpPr>
          <p:nvPr/>
        </p:nvCxnSpPr>
        <p:spPr>
          <a:xfrm flipH="1">
            <a:off x="13182600" y="4533900"/>
            <a:ext cx="457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97CEB9-5B27-A462-0E86-C1AD81CAFDEC}"/>
              </a:ext>
            </a:extLst>
          </p:cNvPr>
          <p:cNvCxnSpPr>
            <a:cxnSpLocks/>
          </p:cNvCxnSpPr>
          <p:nvPr/>
        </p:nvCxnSpPr>
        <p:spPr>
          <a:xfrm>
            <a:off x="12954000" y="4152900"/>
            <a:ext cx="0" cy="9905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629E33-4FF9-5CA1-FEBF-395CE0F0D2AC}"/>
              </a:ext>
            </a:extLst>
          </p:cNvPr>
          <p:cNvCxnSpPr>
            <a:cxnSpLocks/>
          </p:cNvCxnSpPr>
          <p:nvPr/>
        </p:nvCxnSpPr>
        <p:spPr>
          <a:xfrm flipH="1">
            <a:off x="12954000" y="5143499"/>
            <a:ext cx="6858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F66E749-B28C-AC42-3375-1176B7A702D7}"/>
              </a:ext>
            </a:extLst>
          </p:cNvPr>
          <p:cNvSpPr txBox="1"/>
          <p:nvPr/>
        </p:nvSpPr>
        <p:spPr>
          <a:xfrm>
            <a:off x="853009" y="4343399"/>
            <a:ext cx="8288188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A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bout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19-24</a:t>
            </a:r>
            <a:r>
              <a:rPr lang="en-US" sz="3600" b="1" dirty="0">
                <a:solidFill>
                  <a:schemeClr val="bg1"/>
                </a:solidFill>
                <a:effectLst/>
                <a:latin typeface="Lexend Deca" pitchFamily="2" charset="0"/>
              </a:rPr>
              <a:t> years old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overlaps the service peak of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0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 years</a:t>
            </a: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. This is likely people who are trying jobs to find something they would like.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D1546B-2AC2-6BDD-07F4-4C814660ED3E}"/>
              </a:ext>
            </a:extLst>
          </p:cNvPr>
          <p:cNvCxnSpPr>
            <a:cxnSpLocks/>
          </p:cNvCxnSpPr>
          <p:nvPr/>
        </p:nvCxnSpPr>
        <p:spPr>
          <a:xfrm>
            <a:off x="10134600" y="4152900"/>
            <a:ext cx="0" cy="3581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5A2DE9-2EE0-7419-F9AE-7DAEDF31221F}"/>
              </a:ext>
            </a:extLst>
          </p:cNvPr>
          <p:cNvCxnSpPr>
            <a:cxnSpLocks/>
          </p:cNvCxnSpPr>
          <p:nvPr/>
        </p:nvCxnSpPr>
        <p:spPr>
          <a:xfrm flipH="1">
            <a:off x="10134600" y="7734300"/>
            <a:ext cx="3505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57020F2-2E98-509D-583C-F20AF5F0AC53}"/>
              </a:ext>
            </a:extLst>
          </p:cNvPr>
          <p:cNvSpPr txBox="1"/>
          <p:nvPr/>
        </p:nvSpPr>
        <p:spPr>
          <a:xfrm>
            <a:off x="853009" y="4343398"/>
            <a:ext cx="8288188" cy="4054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75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A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bout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25-27</a:t>
            </a:r>
            <a:r>
              <a:rPr lang="en-US" sz="3600" b="1" dirty="0">
                <a:solidFill>
                  <a:schemeClr val="bg1"/>
                </a:solidFill>
                <a:effectLst/>
                <a:latin typeface="Lexend Deca" pitchFamily="2" charset="0"/>
              </a:rPr>
              <a:t> years old 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overlaps the service peak of </a:t>
            </a:r>
            <a:r>
              <a:rPr lang="en-US" sz="3600" b="1" dirty="0">
                <a:solidFill>
                  <a:schemeClr val="bg1"/>
                </a:solidFill>
                <a:latin typeface="Lexend Deca" pitchFamily="2" charset="0"/>
              </a:rPr>
              <a:t>1-3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 years</a:t>
            </a: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. This is likely people who feel unfit for the job or work environment.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98A37B-1CC2-4EC1-4071-D09E6B7DFD06}"/>
              </a:ext>
            </a:extLst>
          </p:cNvPr>
          <p:cNvCxnSpPr>
            <a:cxnSpLocks/>
          </p:cNvCxnSpPr>
          <p:nvPr/>
        </p:nvCxnSpPr>
        <p:spPr>
          <a:xfrm>
            <a:off x="10439400" y="4152900"/>
            <a:ext cx="0" cy="33701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96F8059-5E90-BC0D-AE58-BBF2C3D59DC2}"/>
              </a:ext>
            </a:extLst>
          </p:cNvPr>
          <p:cNvCxnSpPr>
            <a:cxnSpLocks/>
          </p:cNvCxnSpPr>
          <p:nvPr/>
        </p:nvCxnSpPr>
        <p:spPr>
          <a:xfrm flipH="1">
            <a:off x="10439400" y="7505700"/>
            <a:ext cx="32004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88EA910-8B9F-6DDA-ECCE-A3CA8DC2B266}"/>
              </a:ext>
            </a:extLst>
          </p:cNvPr>
          <p:cNvSpPr txBox="1"/>
          <p:nvPr/>
        </p:nvSpPr>
        <p:spPr>
          <a:xfrm>
            <a:off x="788420" y="4533900"/>
            <a:ext cx="8288188" cy="5402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3400" dirty="0">
                <a:solidFill>
                  <a:schemeClr val="bg1"/>
                </a:solidFill>
                <a:latin typeface="Lexend Deca" pitchFamily="2" charset="0"/>
              </a:rPr>
              <a:t>A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bout </a:t>
            </a:r>
            <a:r>
              <a:rPr lang="en-US" sz="3400" b="1" dirty="0">
                <a:solidFill>
                  <a:schemeClr val="bg1"/>
                </a:solidFill>
                <a:latin typeface="Lexend Deca" pitchFamily="2" charset="0"/>
              </a:rPr>
              <a:t>28-31</a:t>
            </a:r>
            <a:r>
              <a:rPr lang="en-US" sz="3400" b="1" dirty="0">
                <a:solidFill>
                  <a:schemeClr val="bg1"/>
                </a:solidFill>
                <a:effectLst/>
                <a:latin typeface="Lexend Deca" pitchFamily="2" charset="0"/>
              </a:rPr>
              <a:t> years old </a:t>
            </a:r>
            <a:r>
              <a:rPr lang="en-US" sz="34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overlaps the service peak of </a:t>
            </a:r>
            <a:r>
              <a:rPr lang="en-US" sz="3400" b="1" dirty="0">
                <a:solidFill>
                  <a:schemeClr val="bg1"/>
                </a:solidFill>
                <a:latin typeface="Lexend Deca" pitchFamily="2" charset="0"/>
              </a:rPr>
              <a:t>8</a:t>
            </a:r>
            <a:r>
              <a:rPr lang="en-US" sz="3400" b="1" i="0" dirty="0">
                <a:solidFill>
                  <a:schemeClr val="bg1"/>
                </a:solidFill>
                <a:effectLst/>
                <a:latin typeface="Lexend Deca" pitchFamily="2" charset="0"/>
              </a:rPr>
              <a:t> years</a:t>
            </a:r>
            <a:r>
              <a:rPr lang="en-US" sz="3400" dirty="0">
                <a:solidFill>
                  <a:schemeClr val="bg1"/>
                </a:solidFill>
                <a:latin typeface="Lexend Deca" pitchFamily="2" charset="0"/>
              </a:rPr>
              <a:t>. This is likely people who have become tired of their work and want a career change. It may also be people who have family commitments that force them to change.</a:t>
            </a:r>
            <a:endParaRPr lang="en-US" sz="34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1572E06-AABE-1580-76F4-632DC5C41CC6}"/>
              </a:ext>
            </a:extLst>
          </p:cNvPr>
          <p:cNvCxnSpPr>
            <a:cxnSpLocks/>
          </p:cNvCxnSpPr>
          <p:nvPr/>
        </p:nvCxnSpPr>
        <p:spPr>
          <a:xfrm>
            <a:off x="10744200" y="4152900"/>
            <a:ext cx="19049" cy="257348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5D68211-1374-A729-314A-40E3DB7C5851}"/>
              </a:ext>
            </a:extLst>
          </p:cNvPr>
          <p:cNvCxnSpPr>
            <a:cxnSpLocks/>
          </p:cNvCxnSpPr>
          <p:nvPr/>
        </p:nvCxnSpPr>
        <p:spPr>
          <a:xfrm flipH="1">
            <a:off x="10744200" y="6743700"/>
            <a:ext cx="2895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70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1" grpId="0"/>
      <p:bldP spid="11" grpId="1"/>
      <p:bldP spid="35" grpId="0" build="allAtOnce"/>
      <p:bldP spid="46" grpId="0" build="allAtOnce"/>
      <p:bldP spid="64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C3614-AF19-2AA8-6A31-65159B632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77375"/>
            <a:ext cx="7380033" cy="5766157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122257B1-5272-A3C1-B41B-91FAB666E1FC}"/>
              </a:ext>
            </a:extLst>
          </p:cNvPr>
          <p:cNvSpPr txBox="1"/>
          <p:nvPr/>
        </p:nvSpPr>
        <p:spPr>
          <a:xfrm>
            <a:off x="869148" y="6120907"/>
            <a:ext cx="8384935" cy="2868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Lexend Deca"/>
              </a:rPr>
              <a:t>When someone leaves the company, look at their age, length of service, city size and position in hierarchy. Separated by gender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7E11F26-4FC4-99CA-C5FA-227DFD264686}"/>
              </a:ext>
            </a:extLst>
          </p:cNvPr>
          <p:cNvSpPr txBox="1"/>
          <p:nvPr/>
        </p:nvSpPr>
        <p:spPr>
          <a:xfrm>
            <a:off x="9778296" y="7890959"/>
            <a:ext cx="8384935" cy="1391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Lexend Deca"/>
              </a:rPr>
              <a:t>Do the same for people who are working 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Lexend Deca"/>
              </a:rPr>
              <a:t>in the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D5CF15-B040-FCBC-A54C-D090D345F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134" y="177375"/>
            <a:ext cx="7230484" cy="7621064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D0A66E7C-F254-B01D-0508-28074189AF01}"/>
              </a:ext>
            </a:extLst>
          </p:cNvPr>
          <p:cNvSpPr txBox="1"/>
          <p:nvPr/>
        </p:nvSpPr>
        <p:spPr>
          <a:xfrm>
            <a:off x="1182084" y="6054538"/>
            <a:ext cx="9173438" cy="3813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exend Deca"/>
              </a:rPr>
              <a:t>Nobody has stopped employment when they were at executive level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exend Deca"/>
              </a:rPr>
              <a:t>There does not appear to be a major difference in employment termination between males and females</a:t>
            </a:r>
          </a:p>
          <a:p>
            <a:pPr marL="342900" lvl="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exend Deca"/>
              </a:rPr>
              <a:t>Managers and board members stop employment after at least 14 years of service. This means that they were likely internally promoted to those positions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8491B14-3333-7E7E-C6EB-7DF33649C342}"/>
              </a:ext>
            </a:extLst>
          </p:cNvPr>
          <p:cNvSpPr txBox="1"/>
          <p:nvPr/>
        </p:nvSpPr>
        <p:spPr>
          <a:xfrm>
            <a:off x="10483000" y="8097169"/>
            <a:ext cx="7590852" cy="48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Lexend Deca"/>
              </a:rPr>
              <a:t>Executives and board members only work in cities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1" grpId="1" uiExpand="1" build="allAtOnce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7864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246BC-8F15-D9B6-0429-E11B9B303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372" y="1104900"/>
            <a:ext cx="8421527" cy="7731628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2461F466-58D0-A697-CD52-845485720487}"/>
              </a:ext>
            </a:extLst>
          </p:cNvPr>
          <p:cNvSpPr txBox="1"/>
          <p:nvPr/>
        </p:nvSpPr>
        <p:spPr>
          <a:xfrm>
            <a:off x="608886" y="495300"/>
            <a:ext cx="8686800" cy="200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Look at when termination is voluntary or involuntary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13CE74B-8BF3-7A3D-E20D-E9F55D4C51B5}"/>
              </a:ext>
            </a:extLst>
          </p:cNvPr>
          <p:cNvSpPr txBox="1"/>
          <p:nvPr/>
        </p:nvSpPr>
        <p:spPr>
          <a:xfrm>
            <a:off x="706191" y="2503286"/>
            <a:ext cx="8358127" cy="6551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Layoffs occur for all ages and all service lengths in remote and rural areas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Resignations are uncommon in remote areas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Lexend Deca" pitchFamily="2" charset="0"/>
              </a:rPr>
              <a:t>As expected, layoffs are involuntary, whereas resignations and retirements are voluntary</a:t>
            </a:r>
            <a:endParaRPr lang="en-US" sz="3600" b="1" i="0" dirty="0">
              <a:solidFill>
                <a:schemeClr val="bg1"/>
              </a:solidFill>
              <a:effectLst/>
              <a:latin typeface="Lexend De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97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7864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26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461F466-58D0-A697-CD52-845485720487}"/>
              </a:ext>
            </a:extLst>
          </p:cNvPr>
          <p:cNvSpPr txBox="1"/>
          <p:nvPr/>
        </p:nvSpPr>
        <p:spPr>
          <a:xfrm>
            <a:off x="608886" y="495300"/>
            <a:ext cx="8686800" cy="200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800" dirty="0">
                <a:solidFill>
                  <a:srgbClr val="D4FF00"/>
                </a:solidFill>
                <a:latin typeface="Lexend Deca"/>
              </a:rPr>
              <a:t>Look at number of terminations per year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C13CE74B-8BF3-7A3D-E20D-E9F55D4C51B5}"/>
              </a:ext>
            </a:extLst>
          </p:cNvPr>
          <p:cNvSpPr txBox="1"/>
          <p:nvPr/>
        </p:nvSpPr>
        <p:spPr>
          <a:xfrm>
            <a:off x="615138" y="2628900"/>
            <a:ext cx="8358127" cy="7382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2014 had an unusually high number of employment terminations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There was a peak in employment terminations in 2007-2008, when the GFC occurred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Lexend Deca" pitchFamily="2" charset="0"/>
              </a:rPr>
              <a:t>Employment terminations in 2015 is similar to the GFC peak, but much lower than the 2014 peak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BB988-97E6-76BB-AD86-F1B8F5547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265" y="1871206"/>
            <a:ext cx="9059539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 dirty="0">
                <a:solidFill>
                  <a:srgbClr val="FFFFFF"/>
                </a:solidFill>
                <a:latin typeface="Lexend Deca"/>
              </a:rPr>
              <a:t>04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71134" y="5511757"/>
            <a:ext cx="10545729" cy="1325947"/>
            <a:chOff x="-1503916" y="-33280"/>
            <a:chExt cx="14060972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-1503916" y="-33280"/>
              <a:ext cx="14060972" cy="1767930"/>
              <a:chOff x="-4521805" y="-100063"/>
              <a:chExt cx="42276943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4521805" y="-100063"/>
                <a:ext cx="42276943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33233348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33233348" y="5315611"/>
                    </a:lnTo>
                    <a:lnTo>
                      <a:pt x="33233348" y="0"/>
                    </a:lnTo>
                    <a:lnTo>
                      <a:pt x="0" y="0"/>
                    </a:lnTo>
                    <a:close/>
                    <a:moveTo>
                      <a:pt x="33172388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33172388" y="59690"/>
                    </a:lnTo>
                    <a:lnTo>
                      <a:pt x="33172388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-928609" y="323104"/>
              <a:ext cx="12910356" cy="1055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chemeClr val="bg1"/>
                  </a:solidFill>
                  <a:latin typeface="Lexend Deca"/>
                </a:rPr>
                <a:t>ALGORITHM &amp; </a:t>
              </a:r>
              <a:r>
                <a:rPr lang="en-US" sz="5000" dirty="0">
                  <a:solidFill>
                    <a:schemeClr val="bg1"/>
                  </a:solidFill>
                  <a:latin typeface="Lexend Deca"/>
                </a:rPr>
                <a:t>EXPERIMENT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605056" y="9433667"/>
            <a:ext cx="530543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98901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E5AEDA51-77F3-D196-BFFD-73F055CE5ED6}"/>
              </a:ext>
            </a:extLst>
          </p:cNvPr>
          <p:cNvSpPr txBox="1"/>
          <p:nvPr/>
        </p:nvSpPr>
        <p:spPr>
          <a:xfrm>
            <a:off x="17757457" y="9563100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FAA2C6-8C4F-9F06-780F-B7B3F280B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726024"/>
            <a:ext cx="11750558" cy="2652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E0E89F-784E-0F14-88AB-4E241E11B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026" y="4702163"/>
            <a:ext cx="11818532" cy="4553222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3C7E562C-C65B-260D-22E5-D725CD9FC349}"/>
              </a:ext>
            </a:extLst>
          </p:cNvPr>
          <p:cNvSpPr txBox="1"/>
          <p:nvPr/>
        </p:nvSpPr>
        <p:spPr>
          <a:xfrm>
            <a:off x="5068771" y="422510"/>
            <a:ext cx="8856155" cy="98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Delete processed columns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7253" y="0"/>
            <a:ext cx="18705253" cy="1125716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605057" y="9513784"/>
            <a:ext cx="682943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29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30F17C2-C251-D6A4-D2AD-CF8B98139CA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32432" y="1969887"/>
            <a:ext cx="10623135" cy="171450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7088710-68F3-EA20-0033-0788CC039FEC}"/>
              </a:ext>
            </a:extLst>
          </p:cNvPr>
          <p:cNvSpPr txBox="1"/>
          <p:nvPr/>
        </p:nvSpPr>
        <p:spPr>
          <a:xfrm>
            <a:off x="6268184" y="444783"/>
            <a:ext cx="5751629" cy="98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Dummy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2F6164-A2B8-2DF6-0A6A-2819DB6E2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094" y="4346607"/>
            <a:ext cx="12593808" cy="5087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4EF7E5-EEF2-9C8F-BDA7-1DEC49FF9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083" y="4446742"/>
            <a:ext cx="11818532" cy="4553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39257" y="1498912"/>
            <a:ext cx="3468450" cy="86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39"/>
              </a:lnSpc>
              <a:spcBef>
                <a:spcPct val="0"/>
              </a:spcBef>
            </a:pPr>
            <a:r>
              <a:rPr lang="en-US" sz="5699" dirty="0">
                <a:solidFill>
                  <a:srgbClr val="29509C"/>
                </a:solidFill>
                <a:latin typeface="Lexend Deca"/>
              </a:rPr>
              <a:t>OUTLINE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874403" y="1498912"/>
            <a:ext cx="9803620" cy="6307924"/>
            <a:chOff x="0" y="0"/>
            <a:chExt cx="39301888" cy="252879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301889" cy="25287937"/>
            </a:xfrm>
            <a:custGeom>
              <a:avLst/>
              <a:gdLst/>
              <a:ahLst/>
              <a:cxnLst/>
              <a:rect l="l" t="t" r="r" b="b"/>
              <a:pathLst>
                <a:path w="39301889" h="25287937">
                  <a:moveTo>
                    <a:pt x="0" y="0"/>
                  </a:moveTo>
                  <a:lnTo>
                    <a:pt x="0" y="25287937"/>
                  </a:lnTo>
                  <a:lnTo>
                    <a:pt x="39301889" y="25287937"/>
                  </a:lnTo>
                  <a:lnTo>
                    <a:pt x="39301889" y="0"/>
                  </a:lnTo>
                  <a:lnTo>
                    <a:pt x="0" y="0"/>
                  </a:lnTo>
                  <a:close/>
                  <a:moveTo>
                    <a:pt x="39240929" y="25226976"/>
                  </a:moveTo>
                  <a:lnTo>
                    <a:pt x="59690" y="25226976"/>
                  </a:lnTo>
                  <a:lnTo>
                    <a:pt x="59690" y="59690"/>
                  </a:lnTo>
                  <a:lnTo>
                    <a:pt x="39240929" y="59690"/>
                  </a:lnTo>
                  <a:lnTo>
                    <a:pt x="39240929" y="25226976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224075" y="1250805"/>
            <a:ext cx="9453948" cy="628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01. OVERVIEW</a:t>
            </a:r>
          </a:p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02. DATA PREPROCESSING</a:t>
            </a:r>
          </a:p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03. DATA VISUALIZATION</a:t>
            </a:r>
          </a:p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04. ALGORITHM &amp; EXPERIMENT</a:t>
            </a:r>
          </a:p>
          <a:p>
            <a:pPr>
              <a:lnSpc>
                <a:spcPts val="10162"/>
              </a:lnSpc>
            </a:pPr>
            <a:r>
              <a:rPr lang="en-US" sz="4556" dirty="0">
                <a:solidFill>
                  <a:srgbClr val="191919"/>
                </a:solidFill>
                <a:latin typeface="Lexend Deca"/>
              </a:rPr>
              <a:t>05. CONCLUSION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2551065" y="5066065"/>
            <a:ext cx="3329247" cy="4114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377000" y="504527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7864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30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461F466-58D0-A697-CD52-845485720487}"/>
              </a:ext>
            </a:extLst>
          </p:cNvPr>
          <p:cNvSpPr txBox="1"/>
          <p:nvPr/>
        </p:nvSpPr>
        <p:spPr>
          <a:xfrm>
            <a:off x="1866899" y="5981700"/>
            <a:ext cx="14554200" cy="936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Split the decision attribute column into a separate column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E4A7F-527A-8F31-1F95-79BFBF71C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"/>
          <a:stretch/>
        </p:blipFill>
        <p:spPr>
          <a:xfrm>
            <a:off x="3200400" y="3543300"/>
            <a:ext cx="11985424" cy="19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5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57864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31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461F466-58D0-A697-CD52-845485720487}"/>
              </a:ext>
            </a:extLst>
          </p:cNvPr>
          <p:cNvSpPr txBox="1"/>
          <p:nvPr/>
        </p:nvSpPr>
        <p:spPr>
          <a:xfrm>
            <a:off x="2856785" y="5905500"/>
            <a:ext cx="12611101" cy="936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Separate train and test data (train=70%, test=30%)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106953-4BD8-6319-4C40-AEB89B16B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52" y="4381500"/>
            <a:ext cx="16066295" cy="11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47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0820400" cy="1028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1118" y="4091930"/>
            <a:ext cx="9338164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7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Lexend Deca"/>
              </a:rPr>
              <a:t>K</a:t>
            </a: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Lexend Deca"/>
                <a:ea typeface="+mn-ea"/>
                <a:cs typeface="+mn-cs"/>
              </a:rPr>
              <a:t>-nearest neighbor</a:t>
            </a:r>
          </a:p>
        </p:txBody>
      </p:sp>
      <p:pic>
        <p:nvPicPr>
          <p:cNvPr id="8194" name="Picture 2" descr="K Nearest Neighbor | KNN Algorithm | KNN in Python &amp; R">
            <a:extLst>
              <a:ext uri="{FF2B5EF4-FFF2-40B4-BE49-F238E27FC236}">
                <a16:creationId xmlns:a16="http://schemas.microsoft.com/office/drawing/2014/main" id="{430EB24A-3080-EF30-603B-D3C76053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105025"/>
            <a:ext cx="6729659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C0BAB4C3-E754-9051-A6C5-7045053BD52C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204700-DFA9-A51A-AE89-1ADC46194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441" y="1248688"/>
            <a:ext cx="12083117" cy="77896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854EA6-9678-259B-21E2-0620FF09FF61}"/>
              </a:ext>
            </a:extLst>
          </p:cNvPr>
          <p:cNvSpPr/>
          <p:nvPr/>
        </p:nvSpPr>
        <p:spPr>
          <a:xfrm>
            <a:off x="3276600" y="5392966"/>
            <a:ext cx="5029200" cy="7411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330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94F2-DACA-B181-8458-FEACD6F94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019" y="800100"/>
            <a:ext cx="10297962" cy="225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3F5CC-B480-285C-F7D6-70FEBCABF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574" y="3314700"/>
            <a:ext cx="6820852" cy="6554115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962080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00" cy="1028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22959" y="4091930"/>
            <a:ext cx="7183682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7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Lexend Deca"/>
              </a:rPr>
              <a:t>Random Forest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Lexend Deca"/>
              <a:ea typeface="+mn-ea"/>
              <a:cs typeface="+mn-cs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0BAB4C3-E754-9051-A6C5-7045053BD52C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35</a:t>
            </a:r>
          </a:p>
        </p:txBody>
      </p:sp>
      <p:pic>
        <p:nvPicPr>
          <p:cNvPr id="10246" name="Picture 6" descr="Random Forest from Scratch. Random Forest is a robust machine… | by Tanvi  Penumudy | Python in Plain English">
            <a:extLst>
              <a:ext uri="{FF2B5EF4-FFF2-40B4-BE49-F238E27FC236}">
                <a16:creationId xmlns:a16="http://schemas.microsoft.com/office/drawing/2014/main" id="{CCA74CF5-86D3-CFD1-87D6-B68B4F681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562100"/>
            <a:ext cx="8991600" cy="67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2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69322A-0684-2329-3A01-36671C90E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758406"/>
            <a:ext cx="11430000" cy="87701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BC79C76-573B-B31C-E2E0-82C190A6CFC8}"/>
              </a:ext>
            </a:extLst>
          </p:cNvPr>
          <p:cNvSpPr/>
          <p:nvPr/>
        </p:nvSpPr>
        <p:spPr>
          <a:xfrm>
            <a:off x="3581400" y="5753100"/>
            <a:ext cx="4724400" cy="762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354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37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8B99C-7378-E140-0D7D-BE149A838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2" b="15447"/>
          <a:stretch/>
        </p:blipFill>
        <p:spPr>
          <a:xfrm>
            <a:off x="4169215" y="608801"/>
            <a:ext cx="9949570" cy="2231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0F519-78F5-57BA-8D2A-FADED7B0D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086100"/>
            <a:ext cx="7162800" cy="67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59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00" cy="10287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22959" y="4091930"/>
            <a:ext cx="7183682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7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Lexend Deca"/>
              </a:rPr>
              <a:t>Decision Trees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Lexend Deca"/>
              <a:ea typeface="+mn-ea"/>
              <a:cs typeface="+mn-cs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0BAB4C3-E754-9051-A6C5-7045053BD52C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38</a:t>
            </a:r>
          </a:p>
        </p:txBody>
      </p:sp>
      <p:pic>
        <p:nvPicPr>
          <p:cNvPr id="11268" name="Picture 4" descr="visualize+decision+tree+python cheap buy online">
            <a:extLst>
              <a:ext uri="{FF2B5EF4-FFF2-40B4-BE49-F238E27FC236}">
                <a16:creationId xmlns:a16="http://schemas.microsoft.com/office/drawing/2014/main" id="{37F8FE2F-D6E9-9F9C-7D0D-CBA956AD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800100"/>
            <a:ext cx="8229597" cy="822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823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39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0A08B-B380-CEEF-8B97-0F1284D14607}"/>
              </a:ext>
            </a:extLst>
          </p:cNvPr>
          <p:cNvSpPr txBox="1"/>
          <p:nvPr/>
        </p:nvSpPr>
        <p:spPr>
          <a:xfrm>
            <a:off x="8597308" y="495300"/>
            <a:ext cx="1245783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ID3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43970-18DF-0157-988F-2EB004459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820" y="1947016"/>
            <a:ext cx="11616359" cy="72058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10B403-54C7-A96E-196E-4EF15248FE70}"/>
              </a:ext>
            </a:extLst>
          </p:cNvPr>
          <p:cNvSpPr/>
          <p:nvPr/>
        </p:nvSpPr>
        <p:spPr>
          <a:xfrm>
            <a:off x="3429000" y="5676900"/>
            <a:ext cx="4495800" cy="685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847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4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Lexend Deca"/>
              </a:rPr>
              <a:t>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470726" y="5536717"/>
            <a:ext cx="7346547" cy="1325947"/>
            <a:chOff x="0" y="0"/>
            <a:chExt cx="9795397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795397" cy="1767930"/>
              <a:chOff x="0" y="0"/>
              <a:chExt cx="29451692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9451691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29451691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29451691" y="5315611"/>
                    </a:lnTo>
                    <a:lnTo>
                      <a:pt x="29451691" y="0"/>
                    </a:lnTo>
                    <a:lnTo>
                      <a:pt x="0" y="0"/>
                    </a:lnTo>
                    <a:close/>
                    <a:moveTo>
                      <a:pt x="29390733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29390733" y="59690"/>
                    </a:lnTo>
                    <a:lnTo>
                      <a:pt x="29390733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24943" y="323106"/>
              <a:ext cx="8745510" cy="106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Lexend Deca"/>
                </a:rPr>
                <a:t>OVERVIEW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40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93752-C285-71E9-0DD1-B01C353C5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746" y="647700"/>
            <a:ext cx="9192908" cy="2381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0C57F-2FE3-B4A5-763C-D93F43228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311" y="3237553"/>
            <a:ext cx="7011378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19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8197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41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7335103" y="8538094"/>
            <a:ext cx="3733800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Decision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E7E4E-23FC-F8E6-AF9B-ADAEE3EAA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127" y="571500"/>
            <a:ext cx="6601746" cy="1895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DC536-58AF-6F46-137A-2E4664EA6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314" y="2692562"/>
            <a:ext cx="12483372" cy="58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6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5166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0A08B-B380-CEEF-8B97-0F1284D14607}"/>
              </a:ext>
            </a:extLst>
          </p:cNvPr>
          <p:cNvSpPr txBox="1"/>
          <p:nvPr/>
        </p:nvSpPr>
        <p:spPr>
          <a:xfrm>
            <a:off x="8261054" y="495300"/>
            <a:ext cx="1842092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CART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A682A-AC39-C615-842E-7F29F988B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024" y="1714500"/>
            <a:ext cx="10917951" cy="66091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EA1CDB-6773-058A-08F7-23E2B2415F78}"/>
              </a:ext>
            </a:extLst>
          </p:cNvPr>
          <p:cNvSpPr/>
          <p:nvPr/>
        </p:nvSpPr>
        <p:spPr>
          <a:xfrm>
            <a:off x="3810000" y="5143500"/>
            <a:ext cx="4343400" cy="685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367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400" y="0"/>
            <a:ext cx="185166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C16F9-A901-3345-3D64-B8117F79E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19" y="800100"/>
            <a:ext cx="9211961" cy="2295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1DA78-DF52-0148-B101-91E475B34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547" y="3329146"/>
            <a:ext cx="7020905" cy="6658904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B2DEC97B-0435-F55C-58BF-81718725E81D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765936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8197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44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3631FCC-0713-2AF9-8687-EA9B802C3DB5}"/>
              </a:ext>
            </a:extLst>
          </p:cNvPr>
          <p:cNvSpPr txBox="1"/>
          <p:nvPr/>
        </p:nvSpPr>
        <p:spPr>
          <a:xfrm>
            <a:off x="7335103" y="8538094"/>
            <a:ext cx="3733800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Decision Trees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CB98B-B284-CF3D-8CB8-5E0E43EFA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357" y="857075"/>
            <a:ext cx="12671286" cy="70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34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00" cy="1031421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137779" y="4389113"/>
            <a:ext cx="5954041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7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Lexend Deca"/>
              </a:rPr>
              <a:t>Naive Bayes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Lexend Deca"/>
              <a:ea typeface="+mn-ea"/>
              <a:cs typeface="+mn-cs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0BAB4C3-E754-9051-A6C5-7045053BD52C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45</a:t>
            </a:r>
          </a:p>
        </p:txBody>
      </p:sp>
      <p:pic>
        <p:nvPicPr>
          <p:cNvPr id="12290" name="Picture 2" descr="Top 10 thuật toán machine learning dành cho newbie">
            <a:extLst>
              <a:ext uri="{FF2B5EF4-FFF2-40B4-BE49-F238E27FC236}">
                <a16:creationId xmlns:a16="http://schemas.microsoft.com/office/drawing/2014/main" id="{C14209A9-AD35-0257-B9CA-69C40A75F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552700"/>
            <a:ext cx="8874713" cy="545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631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0A3CE-14B9-294A-0D71-D4C1D5900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883" y="952500"/>
            <a:ext cx="11530633" cy="79960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49A819-FA22-61F9-FA37-A92BE6268569}"/>
              </a:ext>
            </a:extLst>
          </p:cNvPr>
          <p:cNvSpPr/>
          <p:nvPr/>
        </p:nvSpPr>
        <p:spPr>
          <a:xfrm>
            <a:off x="3581400" y="5219700"/>
            <a:ext cx="4495800" cy="7620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90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17F2C-905A-C0A2-0812-4A5BBE4A0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361" y="800100"/>
            <a:ext cx="10231278" cy="2562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E6443-023F-5F53-C711-923E57D1D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705" y="3500608"/>
            <a:ext cx="7630590" cy="6630325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2EFA9A35-1E04-09E8-715D-9331779EA9D3}"/>
              </a:ext>
            </a:extLst>
          </p:cNvPr>
          <p:cNvSpPr txBox="1"/>
          <p:nvPr/>
        </p:nvSpPr>
        <p:spPr>
          <a:xfrm>
            <a:off x="13268205" y="5679969"/>
            <a:ext cx="4458415" cy="91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Lexend Deca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170204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1901" y="3592615"/>
            <a:ext cx="1196419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00"/>
              </a:lnSpc>
              <a:spcBef>
                <a:spcPct val="0"/>
              </a:spcBef>
            </a:pPr>
            <a:r>
              <a:rPr lang="en-US" sz="9500" dirty="0">
                <a:solidFill>
                  <a:srgbClr val="FFFFFF"/>
                </a:solidFill>
                <a:latin typeface="Lexend Deca"/>
              </a:rPr>
              <a:t>05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88466" y="5600700"/>
            <a:ext cx="6111066" cy="1325947"/>
            <a:chOff x="-1503916" y="-33280"/>
            <a:chExt cx="14060972" cy="1767930"/>
          </a:xfrm>
        </p:grpSpPr>
        <p:grpSp>
          <p:nvGrpSpPr>
            <p:cNvPr id="4" name="Group 4"/>
            <p:cNvGrpSpPr/>
            <p:nvPr/>
          </p:nvGrpSpPr>
          <p:grpSpPr>
            <a:xfrm>
              <a:off x="-1503916" y="-33280"/>
              <a:ext cx="14060972" cy="1767930"/>
              <a:chOff x="-4521805" y="-100063"/>
              <a:chExt cx="42276943" cy="53156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4521805" y="-100063"/>
                <a:ext cx="42276943" cy="5315611"/>
              </a:xfrm>
              <a:custGeom>
                <a:avLst/>
                <a:gdLst/>
                <a:ahLst/>
                <a:cxnLst/>
                <a:rect l="l" t="t" r="r" b="b"/>
                <a:pathLst>
                  <a:path w="33233348" h="5315611">
                    <a:moveTo>
                      <a:pt x="0" y="0"/>
                    </a:moveTo>
                    <a:lnTo>
                      <a:pt x="0" y="5315611"/>
                    </a:lnTo>
                    <a:lnTo>
                      <a:pt x="33233348" y="5315611"/>
                    </a:lnTo>
                    <a:lnTo>
                      <a:pt x="33233348" y="0"/>
                    </a:lnTo>
                    <a:lnTo>
                      <a:pt x="0" y="0"/>
                    </a:lnTo>
                    <a:close/>
                    <a:moveTo>
                      <a:pt x="33172388" y="5254651"/>
                    </a:moveTo>
                    <a:lnTo>
                      <a:pt x="59690" y="5254651"/>
                    </a:lnTo>
                    <a:lnTo>
                      <a:pt x="59690" y="59690"/>
                    </a:lnTo>
                    <a:lnTo>
                      <a:pt x="33172388" y="59690"/>
                    </a:lnTo>
                    <a:lnTo>
                      <a:pt x="33172388" y="525465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-928609" y="323104"/>
              <a:ext cx="12910356" cy="10551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6500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chemeClr val="bg1"/>
                  </a:solidFill>
                  <a:latin typeface="Lexend Deca"/>
                </a:rPr>
                <a:t>CONCLUSION</a:t>
              </a:r>
              <a:endParaRPr lang="en-US" sz="5000" dirty="0">
                <a:solidFill>
                  <a:schemeClr val="bg1"/>
                </a:solidFill>
                <a:latin typeface="Lexend Deca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7605056" y="9433667"/>
            <a:ext cx="530543" cy="580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D4FF00"/>
                </a:solidFill>
                <a:latin typeface="Noto Sans Bold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294291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49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602AB-5281-967B-D371-703687CB7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396" y="1380440"/>
            <a:ext cx="13411203" cy="220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0E6325-3269-3DFD-D5A9-34B1FD146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676" y="4000500"/>
            <a:ext cx="9640645" cy="4906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E436AA-1861-D0D3-4360-40044D3920E4}"/>
              </a:ext>
            </a:extLst>
          </p:cNvPr>
          <p:cNvSpPr txBox="1"/>
          <p:nvPr/>
        </p:nvSpPr>
        <p:spPr>
          <a:xfrm>
            <a:off x="5552735" y="192962"/>
            <a:ext cx="7182524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Run time comparison</a:t>
            </a:r>
          </a:p>
        </p:txBody>
      </p:sp>
    </p:spTree>
    <p:extLst>
      <p:ext uri="{BB962C8B-B14F-4D97-AF65-F5344CB8AC3E}">
        <p14:creationId xmlns:p14="http://schemas.microsoft.com/office/powerpoint/2010/main" val="38201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76210" y="461069"/>
            <a:ext cx="327927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Rationale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0476" y="2203096"/>
            <a:ext cx="17927048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In an organization, workers play an essential role and are the core of bringing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the innovation process into depth and promoting the industry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714" y="3963147"/>
            <a:ext cx="17746573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When someone terminates the contract at a specific position, it is necessary to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have another person replace that position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0714" y="5724525"/>
            <a:ext cx="17746573" cy="298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Create machines to make predictions about the employees who may terminate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      the contract, helping the heads to have more insight into issues in the company such as working environment, the position of each employee, about the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departure of employees, thereby making decisions, future orientation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as well as having earlier preparation of their human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6200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436AA-1861-D0D3-4360-40044D3920E4}"/>
              </a:ext>
            </a:extLst>
          </p:cNvPr>
          <p:cNvSpPr txBox="1"/>
          <p:nvPr/>
        </p:nvSpPr>
        <p:spPr>
          <a:xfrm>
            <a:off x="5552734" y="192962"/>
            <a:ext cx="8087065" cy="956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Accuracies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372C3-55E3-EFB2-F616-CD7162331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0935" y="1562100"/>
            <a:ext cx="12346123" cy="200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DCDE0B-3123-E44A-0081-97E46B6BD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515" y="3975351"/>
            <a:ext cx="9754961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71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05FA6A4-D784-125A-A5DD-A290BD4B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8197" y="0"/>
            <a:ext cx="184404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51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436AA-1861-D0D3-4360-40044D3920E4}"/>
              </a:ext>
            </a:extLst>
          </p:cNvPr>
          <p:cNvSpPr txBox="1"/>
          <p:nvPr/>
        </p:nvSpPr>
        <p:spPr>
          <a:xfrm>
            <a:off x="7122233" y="800100"/>
            <a:ext cx="4043533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7000" dirty="0">
                <a:solidFill>
                  <a:srgbClr val="D4FF00"/>
                </a:solidFill>
                <a:latin typeface="Lexend Deca"/>
              </a:rPr>
              <a:t>Run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3AC2D-6582-ABA6-86E5-41098C5A1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771" y="3009900"/>
            <a:ext cx="7610458" cy="57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9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83369" y="4119051"/>
            <a:ext cx="11321260" cy="1217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ea typeface="+mn-ea"/>
                <a:cs typeface="+mn-cs"/>
              </a:rPr>
              <a:t>Thanks For Listening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470726" y="6428849"/>
            <a:ext cx="7346547" cy="989484"/>
            <a:chOff x="0" y="0"/>
            <a:chExt cx="9795397" cy="131931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9795397" cy="1319312"/>
              <a:chOff x="0" y="0"/>
              <a:chExt cx="29451692" cy="396675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9451691" cy="3966757"/>
              </a:xfrm>
              <a:custGeom>
                <a:avLst/>
                <a:gdLst/>
                <a:ahLst/>
                <a:cxnLst/>
                <a:rect l="l" t="t" r="r" b="b"/>
                <a:pathLst>
                  <a:path w="29451691" h="3966757">
                    <a:moveTo>
                      <a:pt x="0" y="0"/>
                    </a:moveTo>
                    <a:lnTo>
                      <a:pt x="0" y="3966757"/>
                    </a:lnTo>
                    <a:lnTo>
                      <a:pt x="29451691" y="3966757"/>
                    </a:lnTo>
                    <a:lnTo>
                      <a:pt x="29451691" y="0"/>
                    </a:lnTo>
                    <a:lnTo>
                      <a:pt x="0" y="0"/>
                    </a:lnTo>
                    <a:close/>
                    <a:moveTo>
                      <a:pt x="29390733" y="3905797"/>
                    </a:moveTo>
                    <a:lnTo>
                      <a:pt x="59690" y="3905797"/>
                    </a:lnTo>
                    <a:lnTo>
                      <a:pt x="59690" y="59690"/>
                    </a:lnTo>
                    <a:lnTo>
                      <a:pt x="29390733" y="59690"/>
                    </a:lnTo>
                    <a:lnTo>
                      <a:pt x="29390733" y="390579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24943" y="275481"/>
              <a:ext cx="8745510" cy="739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55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xend Deca"/>
                  <a:ea typeface="+mn-ea"/>
                  <a:cs typeface="+mn-cs"/>
                </a:rPr>
                <a:t>#Group 18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69541" y="-768413"/>
            <a:ext cx="2596482" cy="2596482"/>
            <a:chOff x="0" y="0"/>
            <a:chExt cx="5080000" cy="50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961059" y="8458931"/>
            <a:ext cx="2596482" cy="2596482"/>
            <a:chOff x="0" y="0"/>
            <a:chExt cx="5080000" cy="508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48779" cy="9158058"/>
            </a:xfrm>
            <a:custGeom>
              <a:avLst/>
              <a:gdLst/>
              <a:ahLst/>
              <a:cxnLst/>
              <a:rect l="l" t="t" r="r" b="b"/>
              <a:pathLst>
                <a:path w="8848779" h="9158058">
                  <a:moveTo>
                    <a:pt x="8848779" y="0"/>
                  </a:moveTo>
                  <a:lnTo>
                    <a:pt x="8751443" y="0"/>
                  </a:lnTo>
                  <a:lnTo>
                    <a:pt x="0" y="9057319"/>
                  </a:lnTo>
                  <a:lnTo>
                    <a:pt x="0" y="9158058"/>
                  </a:lnTo>
                  <a:lnTo>
                    <a:pt x="97337" y="9158058"/>
                  </a:lnTo>
                  <a:lnTo>
                    <a:pt x="8848779" y="100739"/>
                  </a:lnTo>
                  <a:lnTo>
                    <a:pt x="8848779" y="0"/>
                  </a:lnTo>
                  <a:close/>
                  <a:moveTo>
                    <a:pt x="6008321" y="0"/>
                  </a:moveTo>
                  <a:lnTo>
                    <a:pt x="5795950" y="0"/>
                  </a:lnTo>
                  <a:lnTo>
                    <a:pt x="0" y="5998528"/>
                  </a:lnTo>
                  <a:lnTo>
                    <a:pt x="0" y="6216032"/>
                  </a:lnTo>
                  <a:lnTo>
                    <a:pt x="6008321" y="0"/>
                  </a:lnTo>
                  <a:close/>
                  <a:moveTo>
                    <a:pt x="2842670" y="9158058"/>
                  </a:moveTo>
                  <a:lnTo>
                    <a:pt x="3052829" y="9158058"/>
                  </a:lnTo>
                  <a:lnTo>
                    <a:pt x="8848779" y="3159530"/>
                  </a:lnTo>
                  <a:lnTo>
                    <a:pt x="8848779" y="2942026"/>
                  </a:lnTo>
                  <a:lnTo>
                    <a:pt x="2842670" y="9158058"/>
                  </a:lnTo>
                  <a:close/>
                  <a:moveTo>
                    <a:pt x="0" y="103028"/>
                  </a:moveTo>
                  <a:lnTo>
                    <a:pt x="97337" y="0"/>
                  </a:lnTo>
                  <a:lnTo>
                    <a:pt x="0" y="0"/>
                  </a:lnTo>
                  <a:lnTo>
                    <a:pt x="0" y="103028"/>
                  </a:lnTo>
                  <a:close/>
                  <a:moveTo>
                    <a:pt x="8848779" y="9158058"/>
                  </a:moveTo>
                  <a:lnTo>
                    <a:pt x="8848779" y="9057319"/>
                  </a:lnTo>
                  <a:lnTo>
                    <a:pt x="8751443" y="9158058"/>
                  </a:lnTo>
                  <a:lnTo>
                    <a:pt x="8848779" y="9158058"/>
                  </a:lnTo>
                  <a:close/>
                  <a:moveTo>
                    <a:pt x="3052829" y="0"/>
                  </a:moveTo>
                  <a:lnTo>
                    <a:pt x="2842670" y="0"/>
                  </a:lnTo>
                  <a:lnTo>
                    <a:pt x="0" y="2942026"/>
                  </a:lnTo>
                  <a:lnTo>
                    <a:pt x="0" y="3159530"/>
                  </a:lnTo>
                  <a:lnTo>
                    <a:pt x="3052829" y="0"/>
                  </a:lnTo>
                  <a:close/>
                  <a:moveTo>
                    <a:pt x="5795950" y="9158058"/>
                  </a:moveTo>
                  <a:lnTo>
                    <a:pt x="6006109" y="9158058"/>
                  </a:lnTo>
                  <a:lnTo>
                    <a:pt x="8848779" y="6216032"/>
                  </a:lnTo>
                  <a:lnTo>
                    <a:pt x="8848779" y="5998528"/>
                  </a:lnTo>
                  <a:lnTo>
                    <a:pt x="5795950" y="91580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A673E9F4-5A89-3BDD-FA13-960EFC60FCD0}"/>
              </a:ext>
            </a:extLst>
          </p:cNvPr>
          <p:cNvSpPr txBox="1"/>
          <p:nvPr/>
        </p:nvSpPr>
        <p:spPr>
          <a:xfrm>
            <a:off x="17605056" y="9433667"/>
            <a:ext cx="682943" cy="554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D4FF00"/>
                </a:solidFill>
                <a:latin typeface="Noto Sans Bold"/>
              </a:rPr>
              <a:t>52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79040" y="461069"/>
            <a:ext cx="587361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Aims of the study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325" y="2205777"/>
            <a:ext cx="17927048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It is possible to process and clean the collected data into a valuable data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source for the 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0714" y="3805231"/>
            <a:ext cx="17746573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Explore, analyze, and visualize data sets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476" y="4804665"/>
            <a:ext cx="17746573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Building a natural language data system, using machine learning to train machines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to make highly reliable information and predictions for humans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714" y="6404118"/>
            <a:ext cx="17746573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Compare efficiency and accuracy between models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714" y="7403552"/>
            <a:ext cx="17746573" cy="118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Predict employee termination, help limit damages, and optimize work for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the 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36777" y="-867465"/>
            <a:ext cx="18705253" cy="11257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7994" y="1866900"/>
            <a:ext cx="17075709" cy="72998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07191" y="461069"/>
            <a:ext cx="587361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>
                <a:solidFill>
                  <a:srgbClr val="D4FF00"/>
                </a:solidFill>
                <a:latin typeface="Lexend Deca"/>
              </a:rPr>
              <a:t>Process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17" r="3592"/>
          <a:stretch>
            <a:fillRect/>
          </a:stretch>
        </p:blipFill>
        <p:spPr>
          <a:xfrm>
            <a:off x="6917709" y="1443266"/>
            <a:ext cx="11370291" cy="69425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41" y="225241"/>
            <a:ext cx="5936974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Dataset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376591"/>
            <a:ext cx="6635514" cy="8576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Author : </a:t>
            </a:r>
            <a:r>
              <a:rPr lang="en-US" sz="3399" dirty="0">
                <a:solidFill>
                  <a:srgbClr val="000000"/>
                </a:solidFill>
                <a:latin typeface="Noto Sans Bold"/>
              </a:rPr>
              <a:t>DREDLAW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The data warehouse collects information about employees (age, workplace, working time, location, ..) over the years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2006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 to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2015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Through which users can know the following information:</a:t>
            </a:r>
          </a:p>
          <a:p>
            <a:pPr marL="1281429" lvl="2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Information of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6284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 employees</a:t>
            </a:r>
          </a:p>
          <a:p>
            <a:pPr marL="1281429" lvl="2" indent="-457200">
              <a:lnSpc>
                <a:spcPts val="4759"/>
              </a:lnSpc>
              <a:buFont typeface="Courier New" panose="02070309020205020404" pitchFamily="49" charset="0"/>
              <a:buChar char="o"/>
            </a:pPr>
            <a:r>
              <a:rPr lang="en-US" sz="3399" dirty="0">
                <a:solidFill>
                  <a:srgbClr val="FFFFFF"/>
                </a:solidFill>
                <a:latin typeface="Noto Sans"/>
              </a:rPr>
              <a:t>The data store consists of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49653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 rows and </a:t>
            </a:r>
            <a:r>
              <a:rPr lang="en-US" sz="3399" dirty="0">
                <a:solidFill>
                  <a:srgbClr val="000000"/>
                </a:solidFill>
                <a:latin typeface="Noto Sans"/>
              </a:rPr>
              <a:t>18 </a:t>
            </a:r>
            <a:r>
              <a:rPr lang="en-US" sz="3399" dirty="0">
                <a:solidFill>
                  <a:srgbClr val="FFFFFF"/>
                </a:solidFill>
                <a:latin typeface="Noto Sans"/>
              </a:rPr>
              <a:t>attributes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3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817" y="2015882"/>
            <a:ext cx="16935552" cy="72424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98333" y="2177421"/>
            <a:ext cx="14691333" cy="67795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12343" y="2090777"/>
            <a:ext cx="11863311" cy="68530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05400" y="2133778"/>
            <a:ext cx="8850357" cy="67670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93881" y="461069"/>
            <a:ext cx="5300238" cy="98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175"/>
              </a:lnSpc>
              <a:spcBef>
                <a:spcPct val="0"/>
              </a:spcBef>
            </a:pPr>
            <a:r>
              <a:rPr lang="en-US" sz="5450" dirty="0">
                <a:solidFill>
                  <a:srgbClr val="D4FF00"/>
                </a:solidFill>
                <a:latin typeface="Lexend Deca"/>
              </a:rPr>
              <a:t>Data attributes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728508" y="9433667"/>
            <a:ext cx="246902" cy="58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4FF00"/>
                </a:solidFill>
                <a:latin typeface="Noto Sans Bold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997</Words>
  <Application>Microsoft Office PowerPoint</Application>
  <PresentationFormat>Custom</PresentationFormat>
  <Paragraphs>208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Noto Sans Bold</vt:lpstr>
      <vt:lpstr>Courier New</vt:lpstr>
      <vt:lpstr>Lexend Deca</vt:lpstr>
      <vt:lpstr>Lexend Deca Bold</vt:lpstr>
      <vt:lpstr>Calibri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DSS_Slide</dc:title>
  <cp:lastModifiedBy>Nguyễn Cao Khoa</cp:lastModifiedBy>
  <cp:revision>75</cp:revision>
  <dcterms:created xsi:type="dcterms:W3CDTF">2006-08-16T00:00:00Z</dcterms:created>
  <dcterms:modified xsi:type="dcterms:W3CDTF">2022-06-11T22:08:14Z</dcterms:modified>
  <dc:identifier>DAFBrs1WM5Q</dc:identifier>
</cp:coreProperties>
</file>